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5"/>
  </p:handoutMasterIdLst>
  <p:sldIdLst>
    <p:sldId id="256" r:id="rId2"/>
    <p:sldId id="280" r:id="rId3"/>
    <p:sldId id="279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1" r:id="rId12"/>
    <p:sldId id="265" r:id="rId13"/>
    <p:sldId id="266" r:id="rId14"/>
    <p:sldId id="288" r:id="rId15"/>
    <p:sldId id="285" r:id="rId16"/>
    <p:sldId id="271" r:id="rId17"/>
    <p:sldId id="273" r:id="rId18"/>
    <p:sldId id="284" r:id="rId19"/>
    <p:sldId id="275" r:id="rId20"/>
    <p:sldId id="276" r:id="rId21"/>
    <p:sldId id="277" r:id="rId22"/>
    <p:sldId id="289" r:id="rId23"/>
    <p:sldId id="290" r:id="rId24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 Soares" initials="LS" lastIdx="8" clrIdx="0">
    <p:extLst/>
  </p:cmAuthor>
  <p:cmAuthor id="2" name="Pedro Miguel Pinto" initials="PMP" lastIdx="8" clrIdx="1"/>
  <p:cmAuthor id="3" name="Sérgio Carlos Ferreira" initials="SCF" lastIdx="7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E3517"/>
    <a:srgbClr val="112B4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41" autoAdjust="0"/>
    <p:restoredTop sz="50000" autoAdjust="0"/>
  </p:normalViewPr>
  <p:slideViewPr>
    <p:cSldViewPr snapToGrid="0">
      <p:cViewPr>
        <p:scale>
          <a:sx n="90" d="100"/>
          <a:sy n="90" d="100"/>
        </p:scale>
        <p:origin x="-486" y="-18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0BBF2-A0B6-432E-B27D-0AEDA9B65101}" type="datetimeFigureOut">
              <a:rPr lang="pt-PT" smtClean="0"/>
              <a:t>10-08-2017</a:t>
            </a:fld>
            <a:endParaRPr lang="pt-PT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PT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77A777-FB74-4ECA-B33C-C49F0F9851CB}" type="slidenum">
              <a:rPr lang="pt-PT" smtClean="0"/>
              <a:t>‹#›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151550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143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708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37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slide" Target="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4.png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" Target="slide2.xml"/><Relationship Id="rId7" Type="http://schemas.openxmlformats.org/officeDocument/2006/relationships/image" Target="../media/image7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gif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9"/>
          <p:cNvSpPr/>
          <p:nvPr/>
        </p:nvSpPr>
        <p:spPr>
          <a:xfrm>
            <a:off x="953725" y="5969460"/>
            <a:ext cx="65341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600" b="1" dirty="0" smtClean="0">
                <a:solidFill>
                  <a:srgbClr val="FFC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21 (E1) – </a:t>
            </a:r>
            <a:r>
              <a:rPr lang="pt-PT" sz="2600" b="1" dirty="0" smtClean="0">
                <a:solidFill>
                  <a:srgbClr val="FFC000"/>
                </a:solidFill>
              </a:rPr>
              <a:t>A </a:t>
            </a:r>
            <a:r>
              <a:rPr lang="pt-PT" sz="2600" b="1" dirty="0">
                <a:solidFill>
                  <a:srgbClr val="FFC000"/>
                </a:solidFill>
              </a:rPr>
              <a:t>crise da monarquia e o Ultimato Inglês.</a:t>
            </a:r>
          </a:p>
        </p:txBody>
      </p:sp>
    </p:spTree>
    <p:extLst>
      <p:ext uri="{BB962C8B-B14F-4D97-AF65-F5344CB8AC3E}">
        <p14:creationId xmlns:p14="http://schemas.microsoft.com/office/powerpoint/2010/main" val="1557924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21368500">
            <a:off x="551590" y="1120626"/>
            <a:ext cx="58264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2. Que países tinham terras em África?</a:t>
            </a:r>
          </a:p>
        </p:txBody>
      </p:sp>
      <p:sp>
        <p:nvSpPr>
          <p:cNvPr id="8" name="Retângulo 7"/>
          <p:cNvSpPr/>
          <p:nvPr/>
        </p:nvSpPr>
        <p:spPr>
          <a:xfrm>
            <a:off x="554237" y="1992647"/>
            <a:ext cx="1170600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FFFF00"/>
                </a:solidFill>
                <a:cs typeface="Times" panose="02020603050405020304" pitchFamily="18" charset="0"/>
              </a:rPr>
              <a:t>R – Portugal, Inglaterra, França e Espanha.</a:t>
            </a:r>
          </a:p>
        </p:txBody>
      </p:sp>
      <p:pic>
        <p:nvPicPr>
          <p:cNvPr id="9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040" y="2053653"/>
            <a:ext cx="4565811" cy="473610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8358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21368500">
            <a:off x="553657" y="1178596"/>
            <a:ext cx="43712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3. Qual foi o país ameaçado?</a:t>
            </a:r>
          </a:p>
        </p:txBody>
      </p:sp>
      <p:pic>
        <p:nvPicPr>
          <p:cNvPr id="9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6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14" y="4135120"/>
            <a:ext cx="5306810" cy="26427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tângulo 12"/>
          <p:cNvSpPr/>
          <p:nvPr/>
        </p:nvSpPr>
        <p:spPr>
          <a:xfrm>
            <a:off x="554655" y="1992569"/>
            <a:ext cx="6392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FFFF00"/>
                </a:solidFill>
                <a:cs typeface="Times" panose="02020603050405020304" pitchFamily="18" charset="0"/>
              </a:rPr>
              <a:t>R – Portugal.</a:t>
            </a:r>
          </a:p>
        </p:txBody>
      </p:sp>
    </p:spTree>
    <p:extLst>
      <p:ext uri="{BB962C8B-B14F-4D97-AF65-F5344CB8AC3E}">
        <p14:creationId xmlns:p14="http://schemas.microsoft.com/office/powerpoint/2010/main" val="156151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21368500">
            <a:off x="553594" y="1174811"/>
            <a:ext cx="44352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  <a:cs typeface="Times" panose="02020603050405020304" pitchFamily="18" charset="0"/>
              </a:rPr>
              <a:t>4. O que exigiam os ingleses?</a:t>
            </a:r>
          </a:p>
        </p:txBody>
      </p:sp>
      <p:sp>
        <p:nvSpPr>
          <p:cNvPr id="8" name="Retângulo 7"/>
          <p:cNvSpPr/>
          <p:nvPr/>
        </p:nvSpPr>
        <p:spPr>
          <a:xfrm>
            <a:off x="554665" y="1991833"/>
            <a:ext cx="60594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FFFF00"/>
                </a:solidFill>
                <a:cs typeface="Times" panose="02020603050405020304" pitchFamily="18" charset="0"/>
              </a:rPr>
              <a:t>R – Que os portugueses se retirassem dos territórios entre Angola e Moçambique no prazo de 24 horas.</a:t>
            </a:r>
          </a:p>
        </p:txBody>
      </p:sp>
      <p:pic>
        <p:nvPicPr>
          <p:cNvPr id="9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10" name="Imagem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914" y="4135120"/>
            <a:ext cx="5306810" cy="264276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884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 rot="21368500">
            <a:off x="559564" y="954356"/>
            <a:ext cx="1091260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5. Explica por que razão vários países europeus pretendiam ocupar terras </a:t>
            </a:r>
          </a:p>
          <a:p>
            <a:r>
              <a:rPr lang="pt-PT" sz="2800" dirty="0">
                <a:solidFill>
                  <a:schemeClr val="bg1"/>
                </a:solidFill>
              </a:rPr>
              <a:t>no interior de África.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67125" y="2378788"/>
            <a:ext cx="571175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FFFF00"/>
                </a:solidFill>
                <a:cs typeface="Times" panose="02020603050405020304" pitchFamily="18" charset="0"/>
              </a:rPr>
              <a:t>R – Para se apropriarem das suas riquezas: algodão, diamantes, ouro e café.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44" y="2875280"/>
            <a:ext cx="5739709" cy="39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106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sp>
        <p:nvSpPr>
          <p:cNvPr id="10" name="Retângulo 9"/>
          <p:cNvSpPr/>
          <p:nvPr/>
        </p:nvSpPr>
        <p:spPr>
          <a:xfrm rot="21368500">
            <a:off x="553427" y="1169382"/>
            <a:ext cx="45751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6. Indica o país que pretendia: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41007" y="2015412"/>
            <a:ext cx="791062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a) ocupar os territórios entre Angola e Moçambique.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541007" y="3143675"/>
            <a:ext cx="57862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b) unir o Cairo à Cidade do Cabo através da construção de uma linha de </a:t>
            </a:r>
          </a:p>
          <a:p>
            <a:r>
              <a:rPr lang="pt-PT" sz="2800" dirty="0">
                <a:solidFill>
                  <a:schemeClr val="bg1"/>
                </a:solidFill>
              </a:rPr>
              <a:t>caminho de ferro.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541007" y="2552129"/>
            <a:ext cx="63920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FFFF00"/>
                </a:solidFill>
                <a:cs typeface="Times" panose="02020603050405020304" pitchFamily="18" charset="0"/>
              </a:rPr>
              <a:t>R – Portugal.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530818" y="4457842"/>
            <a:ext cx="115929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FFFF00"/>
                </a:solidFill>
                <a:cs typeface="Times" panose="02020603050405020304" pitchFamily="18" charset="0"/>
              </a:rPr>
              <a:t>R – Inglaterra.</a:t>
            </a:r>
          </a:p>
        </p:txBody>
      </p:sp>
      <p:pic>
        <p:nvPicPr>
          <p:cNvPr id="11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44" y="2875280"/>
            <a:ext cx="5739709" cy="39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4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7"/>
          <p:cNvSpPr/>
          <p:nvPr/>
        </p:nvSpPr>
        <p:spPr>
          <a:xfrm>
            <a:off x="666699" y="2337594"/>
            <a:ext cx="548742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 smtClean="0">
                <a:solidFill>
                  <a:srgbClr val="FFFF00"/>
                </a:solidFill>
                <a:cs typeface="Times" panose="02020603050405020304" pitchFamily="18" charset="0"/>
              </a:rPr>
              <a:t>R – A </a:t>
            </a:r>
            <a:r>
              <a:rPr lang="pt-PT" sz="2800" b="1" dirty="0">
                <a:solidFill>
                  <a:srgbClr val="FFFF00"/>
                </a:solidFill>
                <a:cs typeface="Times" panose="02020603050405020304" pitchFamily="18" charset="0"/>
              </a:rPr>
              <a:t>necessidade de impor a sua presença naqueles territórios, para os poder reivindicar, cumprindo o princípio da ocupação efetiva, decidido na Conferência de Berlim.</a:t>
            </a:r>
          </a:p>
        </p:txBody>
      </p:sp>
      <p:pic>
        <p:nvPicPr>
          <p:cNvPr id="9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sp>
        <p:nvSpPr>
          <p:cNvPr id="14" name="Retângulo 13"/>
          <p:cNvSpPr/>
          <p:nvPr/>
        </p:nvSpPr>
        <p:spPr>
          <a:xfrm rot="21368500">
            <a:off x="564353" y="973070"/>
            <a:ext cx="1025133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7. Explica o que levou Portugal a apresentar o Mapa Cor-de-Rosa aos </a:t>
            </a:r>
          </a:p>
          <a:p>
            <a:r>
              <a:rPr lang="pt-PT" sz="2800" dirty="0">
                <a:solidFill>
                  <a:schemeClr val="bg1"/>
                </a:solidFill>
              </a:rPr>
              <a:t>países europeus. </a:t>
            </a:r>
          </a:p>
        </p:txBody>
      </p:sp>
      <p:pic>
        <p:nvPicPr>
          <p:cNvPr id="6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6944" y="2875280"/>
            <a:ext cx="5739709" cy="3907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637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-10633" y="1078678"/>
            <a:ext cx="12202633" cy="1057652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grpSp>
        <p:nvGrpSpPr>
          <p:cNvPr id="13" name="Grupo 12"/>
          <p:cNvGrpSpPr/>
          <p:nvPr/>
        </p:nvGrpSpPr>
        <p:grpSpPr>
          <a:xfrm>
            <a:off x="-10633" y="83387"/>
            <a:ext cx="4944140" cy="980945"/>
            <a:chOff x="-10633" y="301755"/>
            <a:chExt cx="4944140" cy="980945"/>
          </a:xfrm>
        </p:grpSpPr>
        <p:sp>
          <p:nvSpPr>
            <p:cNvPr id="3" name="Retângulo 2"/>
            <p:cNvSpPr/>
            <p:nvPr/>
          </p:nvSpPr>
          <p:spPr>
            <a:xfrm>
              <a:off x="-10633" y="457199"/>
              <a:ext cx="4944140" cy="659219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" name="CaixaDeTexto 4"/>
            <p:cNvSpPr txBox="1"/>
            <p:nvPr/>
          </p:nvSpPr>
          <p:spPr>
            <a:xfrm>
              <a:off x="1054282" y="494420"/>
              <a:ext cx="387041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3200" b="1" dirty="0">
                  <a:solidFill>
                    <a:srgbClr val="8E3517"/>
                  </a:solidFill>
                </a:rPr>
                <a:t>Faço a síntese da aula</a:t>
              </a:r>
            </a:p>
          </p:txBody>
        </p:sp>
        <p:pic>
          <p:nvPicPr>
            <p:cNvPr id="6" name="Imagem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837" y="301755"/>
              <a:ext cx="731817" cy="980945"/>
            </a:xfrm>
            <a:prstGeom prst="rect">
              <a:avLst/>
            </a:prstGeom>
          </p:spPr>
        </p:pic>
      </p:grpSp>
      <p:pic>
        <p:nvPicPr>
          <p:cNvPr id="46" name="Imagem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838" y="1151037"/>
            <a:ext cx="539354" cy="875543"/>
          </a:xfrm>
          <a:prstGeom prst="rect">
            <a:avLst/>
          </a:prstGeom>
        </p:spPr>
      </p:pic>
      <p:pic>
        <p:nvPicPr>
          <p:cNvPr id="45" name="Imagem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5178" y="-39188"/>
            <a:ext cx="598771" cy="673618"/>
          </a:xfrm>
          <a:prstGeom prst="rect">
            <a:avLst/>
          </a:prstGeom>
        </p:spPr>
      </p:pic>
      <p:sp>
        <p:nvSpPr>
          <p:cNvPr id="30" name="Retângulo 29"/>
          <p:cNvSpPr/>
          <p:nvPr/>
        </p:nvSpPr>
        <p:spPr>
          <a:xfrm>
            <a:off x="4959355" y="188370"/>
            <a:ext cx="65302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0"/>
              </a:spcAft>
            </a:pPr>
            <a:r>
              <a:rPr lang="pt-PT" sz="2200" dirty="0" smtClean="0">
                <a:solidFill>
                  <a:schemeClr val="bg1"/>
                </a:solidFill>
                <a:cs typeface="Times New Roman" panose="02020603050405020304" pitchFamily="18" charset="0"/>
              </a:rPr>
              <a:t>completando </a:t>
            </a:r>
            <a:r>
              <a:rPr lang="pt-PT" sz="2200" dirty="0">
                <a:solidFill>
                  <a:schemeClr val="bg1"/>
                </a:solidFill>
                <a:cs typeface="Times New Roman" panose="02020603050405020304" pitchFamily="18" charset="0"/>
              </a:rPr>
              <a:t>o texto com as seguintes palavras ou expressões.</a:t>
            </a:r>
            <a:endParaRPr lang="pt-PT" sz="2200" dirty="0">
              <a:solidFill>
                <a:schemeClr val="bg1"/>
              </a:solidFill>
            </a:endParaRPr>
          </a:p>
        </p:txBody>
      </p:sp>
      <p:sp>
        <p:nvSpPr>
          <p:cNvPr id="32" name="Retângulo 31">
            <a:extLst/>
          </p:cNvPr>
          <p:cNvSpPr/>
          <p:nvPr/>
        </p:nvSpPr>
        <p:spPr>
          <a:xfrm>
            <a:off x="8339721" y="1608870"/>
            <a:ext cx="1612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Portugal</a:t>
            </a:r>
          </a:p>
        </p:txBody>
      </p:sp>
      <p:sp>
        <p:nvSpPr>
          <p:cNvPr id="33" name="Retângulo 32">
            <a:extLst/>
          </p:cNvPr>
          <p:cNvSpPr/>
          <p:nvPr/>
        </p:nvSpPr>
        <p:spPr>
          <a:xfrm>
            <a:off x="2057351" y="1066733"/>
            <a:ext cx="148912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burgueses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34" name="Retângulo 33">
            <a:extLst/>
          </p:cNvPr>
          <p:cNvSpPr/>
          <p:nvPr/>
        </p:nvSpPr>
        <p:spPr>
          <a:xfrm>
            <a:off x="4495770" y="1100750"/>
            <a:ext cx="3072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Conferência de Berlim 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36" name="Retângulo 35">
            <a:extLst/>
          </p:cNvPr>
          <p:cNvSpPr/>
          <p:nvPr/>
        </p:nvSpPr>
        <p:spPr>
          <a:xfrm>
            <a:off x="8361977" y="1105130"/>
            <a:ext cx="82208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2400" b="1" dirty="0">
                <a:solidFill>
                  <a:srgbClr val="FFFF00"/>
                </a:solidFill>
              </a:rPr>
              <a:t>povo</a:t>
            </a:r>
          </a:p>
        </p:txBody>
      </p:sp>
      <p:sp>
        <p:nvSpPr>
          <p:cNvPr id="38" name="Retângulo 37">
            <a:extLst/>
          </p:cNvPr>
          <p:cNvSpPr/>
          <p:nvPr/>
        </p:nvSpPr>
        <p:spPr>
          <a:xfrm>
            <a:off x="1511267" y="1597964"/>
            <a:ext cx="261744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Mapa Cor-de-Rosa 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41" name="Retângulo 40">
            <a:extLst/>
          </p:cNvPr>
          <p:cNvSpPr/>
          <p:nvPr/>
        </p:nvSpPr>
        <p:spPr>
          <a:xfrm>
            <a:off x="4477225" y="1588810"/>
            <a:ext cx="127682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ultimato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42" name="Retângulo 41">
            <a:extLst/>
          </p:cNvPr>
          <p:cNvSpPr/>
          <p:nvPr/>
        </p:nvSpPr>
        <p:spPr>
          <a:xfrm>
            <a:off x="6195854" y="1588809"/>
            <a:ext cx="151656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b="1" dirty="0">
                <a:solidFill>
                  <a:srgbClr val="FFFF00"/>
                </a:solidFill>
              </a:rPr>
              <a:t>população</a:t>
            </a:r>
            <a:endParaRPr lang="pt-PT" b="1" dirty="0">
              <a:solidFill>
                <a:srgbClr val="FFFF00"/>
              </a:solidFill>
            </a:endParaRPr>
          </a:p>
        </p:txBody>
      </p:sp>
      <p:sp>
        <p:nvSpPr>
          <p:cNvPr id="43" name="Retângulo 42">
            <a:extLst/>
          </p:cNvPr>
          <p:cNvSpPr/>
          <p:nvPr/>
        </p:nvSpPr>
        <p:spPr>
          <a:xfrm>
            <a:off x="1102834" y="2296975"/>
            <a:ext cx="1027471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PT" sz="2400" dirty="0">
                <a:solidFill>
                  <a:schemeClr val="bg1"/>
                </a:solidFill>
              </a:rPr>
              <a:t>No final do século XIX, o </a:t>
            </a:r>
            <a:r>
              <a:rPr lang="pt-PT" sz="2400" dirty="0" smtClean="0">
                <a:solidFill>
                  <a:schemeClr val="bg1"/>
                </a:solidFill>
              </a:rPr>
              <a:t>              das </a:t>
            </a:r>
            <a:r>
              <a:rPr lang="pt-PT" sz="2400" dirty="0">
                <a:solidFill>
                  <a:schemeClr val="bg1"/>
                </a:solidFill>
              </a:rPr>
              <a:t>cidades e dos campos continuava a viver com muitas dificuldades, enquanto muitos </a:t>
            </a:r>
            <a:r>
              <a:rPr lang="pt-PT" sz="2400" dirty="0" smtClean="0">
                <a:solidFill>
                  <a:schemeClr val="bg1"/>
                </a:solidFill>
              </a:rPr>
              <a:t>              enriqueciam </a:t>
            </a:r>
            <a:r>
              <a:rPr lang="pt-PT" sz="2400" dirty="0">
                <a:solidFill>
                  <a:schemeClr val="bg1"/>
                </a:solidFill>
              </a:rPr>
              <a:t>com a agricultura, com a indústria e com o comércio. Grande parte da </a:t>
            </a:r>
            <a:r>
              <a:rPr lang="pt-PT" sz="2400" dirty="0" smtClean="0">
                <a:solidFill>
                  <a:schemeClr val="bg1"/>
                </a:solidFill>
              </a:rPr>
              <a:t>                            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solidFill>
                  <a:schemeClr val="bg1"/>
                </a:solidFill>
              </a:rPr>
              <a:t>estava </a:t>
            </a:r>
            <a:r>
              <a:rPr lang="pt-PT" sz="2400" dirty="0">
                <a:solidFill>
                  <a:schemeClr val="bg1"/>
                </a:solidFill>
              </a:rPr>
              <a:t>cada vez mais descontente.</a:t>
            </a:r>
          </a:p>
          <a:p>
            <a:pPr algn="just">
              <a:lnSpc>
                <a:spcPct val="150000"/>
              </a:lnSpc>
            </a:pPr>
            <a:r>
              <a:rPr lang="pt-PT" sz="2400" dirty="0">
                <a:solidFill>
                  <a:schemeClr val="bg1"/>
                </a:solidFill>
              </a:rPr>
              <a:t>Como Portugal se sentiu prejudicado com as decisões tomadas </a:t>
            </a:r>
            <a:r>
              <a:rPr lang="pt-PT" sz="2400" dirty="0" smtClean="0">
                <a:solidFill>
                  <a:schemeClr val="bg1"/>
                </a:solidFill>
              </a:rPr>
              <a:t>na                                  </a:t>
            </a:r>
          </a:p>
          <a:p>
            <a:pPr algn="just">
              <a:lnSpc>
                <a:spcPct val="150000"/>
              </a:lnSpc>
            </a:pPr>
            <a:r>
              <a:rPr lang="pt-PT" sz="2400" dirty="0">
                <a:solidFill>
                  <a:schemeClr val="bg1"/>
                </a:solidFill>
              </a:rPr>
              <a:t> </a:t>
            </a:r>
            <a:r>
              <a:rPr lang="pt-PT" sz="2400" dirty="0" smtClean="0">
                <a:solidFill>
                  <a:schemeClr val="bg1"/>
                </a:solidFill>
              </a:rPr>
              <a:t>                                        , </a:t>
            </a:r>
            <a:r>
              <a:rPr lang="pt-PT" sz="2400" dirty="0">
                <a:solidFill>
                  <a:schemeClr val="bg1"/>
                </a:solidFill>
              </a:rPr>
              <a:t>em 1886 apresentou </a:t>
            </a:r>
            <a:r>
              <a:rPr lang="pt-PT" sz="2400" dirty="0" smtClean="0">
                <a:solidFill>
                  <a:schemeClr val="bg1"/>
                </a:solidFill>
              </a:rPr>
              <a:t>o                                 . </a:t>
            </a:r>
            <a:r>
              <a:rPr lang="pt-PT" sz="2400" dirty="0">
                <a:solidFill>
                  <a:schemeClr val="bg1"/>
                </a:solidFill>
              </a:rPr>
              <a:t>A Inglaterra não concordou com as exigências portuguesas e, em 1890, enviou um </a:t>
            </a:r>
            <a:r>
              <a:rPr lang="pt-PT" sz="2400" dirty="0" smtClean="0">
                <a:solidFill>
                  <a:schemeClr val="bg1"/>
                </a:solidFill>
              </a:rPr>
              <a:t>                      </a:t>
            </a:r>
          </a:p>
          <a:p>
            <a:pPr algn="just">
              <a:lnSpc>
                <a:spcPct val="150000"/>
              </a:lnSpc>
            </a:pPr>
            <a:r>
              <a:rPr lang="pt-PT" sz="2400" dirty="0" smtClean="0">
                <a:solidFill>
                  <a:schemeClr val="bg1"/>
                </a:solidFill>
              </a:rPr>
              <a:t>ao </a:t>
            </a:r>
            <a:r>
              <a:rPr lang="pt-PT" sz="2400" dirty="0">
                <a:solidFill>
                  <a:schemeClr val="bg1"/>
                </a:solidFill>
              </a:rPr>
              <a:t>governo português. </a:t>
            </a:r>
            <a:r>
              <a:rPr lang="pt-PT" sz="2400" dirty="0" smtClean="0">
                <a:solidFill>
                  <a:schemeClr val="bg1"/>
                </a:solidFill>
              </a:rPr>
              <a:t>                       cedeu</a:t>
            </a:r>
            <a:r>
              <a:rPr lang="pt-PT" sz="24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44" name="Retângulo 43">
            <a:extLst/>
          </p:cNvPr>
          <p:cNvSpPr/>
          <p:nvPr/>
        </p:nvSpPr>
        <p:spPr>
          <a:xfrm>
            <a:off x="9096607" y="3515732"/>
            <a:ext cx="14869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população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47" name="Retângulo 46">
            <a:extLst/>
          </p:cNvPr>
          <p:cNvSpPr/>
          <p:nvPr/>
        </p:nvSpPr>
        <p:spPr>
          <a:xfrm>
            <a:off x="4559194" y="2398558"/>
            <a:ext cx="80560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t-PT" sz="2400" dirty="0">
                <a:solidFill>
                  <a:srgbClr val="FFFF00"/>
                </a:solidFill>
              </a:rPr>
              <a:t>povo</a:t>
            </a:r>
          </a:p>
        </p:txBody>
      </p:sp>
      <p:sp>
        <p:nvSpPr>
          <p:cNvPr id="49" name="Retângulo 48">
            <a:extLst/>
          </p:cNvPr>
          <p:cNvSpPr/>
          <p:nvPr/>
        </p:nvSpPr>
        <p:spPr>
          <a:xfrm>
            <a:off x="7094850" y="2965263"/>
            <a:ext cx="1466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burgueses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50" name="Retângulo 49">
            <a:extLst/>
          </p:cNvPr>
          <p:cNvSpPr/>
          <p:nvPr/>
        </p:nvSpPr>
        <p:spPr>
          <a:xfrm>
            <a:off x="1102834" y="5154927"/>
            <a:ext cx="30148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Conferência de Berlim 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51" name="Retângulo 50">
            <a:extLst/>
          </p:cNvPr>
          <p:cNvSpPr/>
          <p:nvPr/>
        </p:nvSpPr>
        <p:spPr>
          <a:xfrm>
            <a:off x="7094850" y="5152884"/>
            <a:ext cx="257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Mapa Cor-de-Rosa 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52" name="Retângulo 51">
            <a:extLst/>
          </p:cNvPr>
          <p:cNvSpPr/>
          <p:nvPr/>
        </p:nvSpPr>
        <p:spPr>
          <a:xfrm>
            <a:off x="9945396" y="5722616"/>
            <a:ext cx="124155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ultimato</a:t>
            </a:r>
            <a:endParaRPr lang="pt-PT" dirty="0">
              <a:solidFill>
                <a:srgbClr val="FFFF00"/>
              </a:solidFill>
            </a:endParaRPr>
          </a:p>
        </p:txBody>
      </p:sp>
      <p:sp>
        <p:nvSpPr>
          <p:cNvPr id="53" name="Retângulo 52">
            <a:extLst/>
          </p:cNvPr>
          <p:cNvSpPr/>
          <p:nvPr/>
        </p:nvSpPr>
        <p:spPr>
          <a:xfrm>
            <a:off x="4234410" y="6269162"/>
            <a:ext cx="161249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Portugal</a:t>
            </a:r>
          </a:p>
        </p:txBody>
      </p:sp>
      <p:cxnSp>
        <p:nvCxnSpPr>
          <p:cNvPr id="25" name="Straight Connector 48"/>
          <p:cNvCxnSpPr/>
          <p:nvPr/>
        </p:nvCxnSpPr>
        <p:spPr>
          <a:xfrm>
            <a:off x="4467065" y="2810300"/>
            <a:ext cx="1029495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48"/>
          <p:cNvCxnSpPr/>
          <p:nvPr/>
        </p:nvCxnSpPr>
        <p:spPr>
          <a:xfrm>
            <a:off x="7125330" y="3372698"/>
            <a:ext cx="1435562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48"/>
          <p:cNvCxnSpPr/>
          <p:nvPr/>
        </p:nvCxnSpPr>
        <p:spPr>
          <a:xfrm>
            <a:off x="9166485" y="3912585"/>
            <a:ext cx="1435562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48"/>
          <p:cNvCxnSpPr/>
          <p:nvPr/>
        </p:nvCxnSpPr>
        <p:spPr>
          <a:xfrm>
            <a:off x="1174704" y="5551472"/>
            <a:ext cx="2726736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48"/>
          <p:cNvCxnSpPr/>
          <p:nvPr/>
        </p:nvCxnSpPr>
        <p:spPr>
          <a:xfrm>
            <a:off x="7046993" y="5545424"/>
            <a:ext cx="261792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48"/>
          <p:cNvCxnSpPr/>
          <p:nvPr/>
        </p:nvCxnSpPr>
        <p:spPr>
          <a:xfrm>
            <a:off x="9929073" y="6104224"/>
            <a:ext cx="1308960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48"/>
          <p:cNvCxnSpPr/>
          <p:nvPr/>
        </p:nvCxnSpPr>
        <p:spPr>
          <a:xfrm>
            <a:off x="4065999" y="6656277"/>
            <a:ext cx="1522001" cy="0"/>
          </a:xfrm>
          <a:prstGeom prst="line">
            <a:avLst/>
          </a:prstGeom>
          <a:ln w="19050">
            <a:solidFill>
              <a:schemeClr val="bg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0101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2" grpId="1"/>
      <p:bldP spid="33" grpId="0"/>
      <p:bldP spid="33" grpId="1"/>
      <p:bldP spid="34" grpId="0"/>
      <p:bldP spid="34" grpId="1"/>
      <p:bldP spid="36" grpId="0"/>
      <p:bldP spid="36" grpId="1"/>
      <p:bldP spid="38" grpId="0"/>
      <p:bldP spid="38" grpId="1"/>
      <p:bldP spid="41" grpId="0"/>
      <p:bldP spid="41" grpId="1"/>
      <p:bldP spid="42" grpId="0"/>
      <p:bldP spid="42" grpId="1"/>
      <p:bldP spid="44" grpId="0"/>
      <p:bldP spid="47" grpId="0"/>
      <p:bldP spid="49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7"/>
          <p:cNvSpPr txBox="1"/>
          <p:nvPr/>
        </p:nvSpPr>
        <p:spPr>
          <a:xfrm>
            <a:off x="2224840" y="1685884"/>
            <a:ext cx="7710294" cy="10895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PT" sz="5400" b="1" dirty="0" err="1">
                <a:solidFill>
                  <a:schemeClr val="bg1"/>
                </a:solidFill>
              </a:rPr>
              <a:t>Atividade</a:t>
            </a:r>
            <a:r>
              <a:rPr lang="pt-PT" sz="5400" b="1" dirty="0">
                <a:solidFill>
                  <a:schemeClr val="bg1"/>
                </a:solidFill>
              </a:rPr>
              <a:t> extra?</a:t>
            </a:r>
          </a:p>
        </p:txBody>
      </p:sp>
      <p:sp>
        <p:nvSpPr>
          <p:cNvPr id="11" name="TextBox 4">
            <a:hlinkClick r:id="" action="ppaction://hlinkshowjump?jump=nextslide"/>
          </p:cNvPr>
          <p:cNvSpPr txBox="1"/>
          <p:nvPr/>
        </p:nvSpPr>
        <p:spPr>
          <a:xfrm>
            <a:off x="3983247" y="3441774"/>
            <a:ext cx="1907433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PT" sz="4500" b="1" dirty="0">
                <a:solidFill>
                  <a:srgbClr val="92D050"/>
                </a:solidFill>
              </a:rPr>
              <a:t>SIM</a:t>
            </a:r>
          </a:p>
        </p:txBody>
      </p:sp>
      <p:sp>
        <p:nvSpPr>
          <p:cNvPr id="12" name="TextBox 5">
            <a:hlinkClick r:id="rId2" action="ppaction://hlinksldjump"/>
          </p:cNvPr>
          <p:cNvSpPr txBox="1"/>
          <p:nvPr/>
        </p:nvSpPr>
        <p:spPr>
          <a:xfrm>
            <a:off x="6383201" y="3440024"/>
            <a:ext cx="173403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PT" sz="4500" b="1" dirty="0">
                <a:solidFill>
                  <a:schemeClr val="accent2"/>
                </a:solidFill>
              </a:rPr>
              <a:t>NÃO</a:t>
            </a:r>
          </a:p>
        </p:txBody>
      </p:sp>
      <p:pic>
        <p:nvPicPr>
          <p:cNvPr id="6" name="Imagem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8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>
        <p14:prism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8"/>
          <p:cNvSpPr/>
          <p:nvPr/>
        </p:nvSpPr>
        <p:spPr>
          <a:xfrm>
            <a:off x="382076" y="223992"/>
            <a:ext cx="11053859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Completa as frases seguintes.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382076" y="716114"/>
            <a:ext cx="11751873" cy="29392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pt-PT" sz="2400" dirty="0">
                <a:solidFill>
                  <a:schemeClr val="bg1"/>
                </a:solidFill>
              </a:rPr>
              <a:t>a) Entre 1884 e 1885, realizou-se a ____________ de ____________.</a:t>
            </a:r>
          </a:p>
          <a:p>
            <a:pPr algn="just">
              <a:lnSpc>
                <a:spcPct val="150000"/>
              </a:lnSpc>
            </a:pPr>
            <a:r>
              <a:rPr lang="pt-PT" sz="2400" dirty="0">
                <a:solidFill>
                  <a:schemeClr val="bg1"/>
                </a:solidFill>
              </a:rPr>
              <a:t>b) _________ apresentou aos países europeus o Mapa Cor-de-Rosa.</a:t>
            </a:r>
          </a:p>
          <a:p>
            <a:pPr algn="just">
              <a:lnSpc>
                <a:spcPct val="150000"/>
              </a:lnSpc>
            </a:pPr>
            <a:r>
              <a:rPr lang="pt-PT" sz="2400" dirty="0">
                <a:solidFill>
                  <a:schemeClr val="bg1"/>
                </a:solidFill>
              </a:rPr>
              <a:t>c) Em 1890, os ingleses enviaram um </a:t>
            </a:r>
            <a:r>
              <a:rPr lang="pt-PT" sz="2400" dirty="0" smtClean="0">
                <a:solidFill>
                  <a:schemeClr val="bg1"/>
                </a:solidFill>
              </a:rPr>
              <a:t>________ </a:t>
            </a:r>
            <a:r>
              <a:rPr lang="pt-PT" sz="2400" dirty="0">
                <a:solidFill>
                  <a:schemeClr val="bg1"/>
                </a:solidFill>
              </a:rPr>
              <a:t>a Portugal.</a:t>
            </a:r>
          </a:p>
          <a:p>
            <a:pPr algn="just">
              <a:lnSpc>
                <a:spcPct val="150000"/>
              </a:lnSpc>
            </a:pPr>
            <a:r>
              <a:rPr lang="pt-PT" sz="2400" dirty="0">
                <a:solidFill>
                  <a:schemeClr val="bg1"/>
                </a:solidFill>
              </a:rPr>
              <a:t>d) Os países europeus mais industrializados cobiçavam as _______ de África.</a:t>
            </a:r>
          </a:p>
          <a:p>
            <a:pPr algn="just">
              <a:lnSpc>
                <a:spcPct val="150000"/>
              </a:lnSpc>
            </a:pPr>
            <a:r>
              <a:rPr lang="pt-PT" sz="2400" dirty="0">
                <a:solidFill>
                  <a:schemeClr val="bg1"/>
                </a:solidFill>
              </a:rPr>
              <a:t>e) Muitos __________ enriqueceram com a agricultura, com a indústria e com o __________.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4799963" y="808582"/>
            <a:ext cx="193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Conferência</a:t>
            </a:r>
          </a:p>
        </p:txBody>
      </p:sp>
      <p:sp>
        <p:nvSpPr>
          <p:cNvPr id="13" name="CaixaDeTexto 12"/>
          <p:cNvSpPr txBox="1"/>
          <p:nvPr/>
        </p:nvSpPr>
        <p:spPr>
          <a:xfrm>
            <a:off x="7140759" y="808581"/>
            <a:ext cx="1193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Berlim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696376" y="1415992"/>
            <a:ext cx="193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Portugal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5053807" y="1997446"/>
            <a:ext cx="12962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Ultimato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10500099" y="3098261"/>
            <a:ext cx="1368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comércio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775508" y="3086048"/>
            <a:ext cx="193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burgueses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7719410" y="2536071"/>
            <a:ext cx="1029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2400" dirty="0">
                <a:solidFill>
                  <a:srgbClr val="FFFF00"/>
                </a:solidFill>
              </a:rPr>
              <a:t>terras</a:t>
            </a:r>
          </a:p>
        </p:txBody>
      </p:sp>
      <p:pic>
        <p:nvPicPr>
          <p:cNvPr id="19" name="Imagem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0355" y="4276988"/>
            <a:ext cx="1444647" cy="1960594"/>
          </a:xfrm>
          <a:prstGeom prst="rect">
            <a:avLst/>
          </a:prstGeom>
        </p:spPr>
      </p:pic>
      <p:pic>
        <p:nvPicPr>
          <p:cNvPr id="20" name="Imagem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26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C:\Users\pmpinto\Desktop\PT\2017\Sérgio Ferreira\Pos Demo\E1\Aula_21\rei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6846" y="625536"/>
            <a:ext cx="4098593" cy="6232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7469" y="855139"/>
            <a:ext cx="8126696" cy="6007724"/>
          </a:xfrm>
          <a:prstGeom prst="rect">
            <a:avLst/>
          </a:prstGeom>
        </p:spPr>
      </p:pic>
      <p:grpSp>
        <p:nvGrpSpPr>
          <p:cNvPr id="42" name="Grupo 41"/>
          <p:cNvGrpSpPr/>
          <p:nvPr/>
        </p:nvGrpSpPr>
        <p:grpSpPr>
          <a:xfrm>
            <a:off x="-10634" y="237952"/>
            <a:ext cx="3946872" cy="561320"/>
            <a:chOff x="-10634" y="456320"/>
            <a:chExt cx="3946872" cy="561320"/>
          </a:xfrm>
        </p:grpSpPr>
        <p:sp>
          <p:nvSpPr>
            <p:cNvPr id="43" name="Retângulo 42"/>
            <p:cNvSpPr/>
            <p:nvPr/>
          </p:nvSpPr>
          <p:spPr>
            <a:xfrm>
              <a:off x="-10634" y="457199"/>
              <a:ext cx="3946871" cy="560441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44" name="CaixaDeTexto 43"/>
            <p:cNvSpPr txBox="1"/>
            <p:nvPr/>
          </p:nvSpPr>
          <p:spPr>
            <a:xfrm>
              <a:off x="225607" y="456320"/>
              <a:ext cx="371063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800" b="1" dirty="0">
                  <a:solidFill>
                    <a:srgbClr val="8E3517"/>
                  </a:solidFill>
                </a:rPr>
                <a:t>Revendo e antevendo...</a:t>
              </a:r>
            </a:p>
          </p:txBody>
        </p:sp>
      </p:grpSp>
      <p:pic>
        <p:nvPicPr>
          <p:cNvPr id="12" name="Imagem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10" name="Picture 2" descr="C:\Users\pmpinto\Desktop\PT\2017\Sérgio Ferreira\PPTs Gifs\Elementos_Gerais_PPT\icon_ASA_aula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4" y="6036762"/>
            <a:ext cx="798700" cy="74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Bolha de Discurso: Oval 7"/>
          <p:cNvSpPr/>
          <p:nvPr/>
        </p:nvSpPr>
        <p:spPr>
          <a:xfrm>
            <a:off x="5590374" y="481263"/>
            <a:ext cx="5189921" cy="3126068"/>
          </a:xfrm>
          <a:prstGeom prst="wedgeEllipseCallout">
            <a:avLst>
              <a:gd name="adj1" fmla="val -113286"/>
              <a:gd name="adj2" fmla="val 20672"/>
            </a:avLst>
          </a:prstGeom>
          <a:ln w="38100">
            <a:solidFill>
              <a:srgbClr val="8E351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PT" sz="2800" dirty="0">
                <a:solidFill>
                  <a:srgbClr val="8E3517"/>
                </a:solidFill>
              </a:rPr>
              <a:t>Prepara-te para a próxima aula, procurando saber o significado de </a:t>
            </a:r>
            <a:r>
              <a:rPr lang="pt-PT" sz="2800" dirty="0" smtClean="0">
                <a:solidFill>
                  <a:srgbClr val="8E3517"/>
                </a:solidFill>
              </a:rPr>
              <a:t>“República”.</a:t>
            </a:r>
            <a:endParaRPr lang="pt-PT" sz="2800" dirty="0">
              <a:solidFill>
                <a:srgbClr val="8E351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4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7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09832" y="3759472"/>
            <a:ext cx="2051495" cy="43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73" y="1253788"/>
            <a:ext cx="6315605" cy="4546682"/>
          </a:xfrm>
          <a:prstGeom prst="rect">
            <a:avLst/>
          </a:prstGeom>
        </p:spPr>
      </p:pic>
      <p:sp>
        <p:nvSpPr>
          <p:cNvPr id="5" name="Retângulo 4"/>
          <p:cNvSpPr/>
          <p:nvPr/>
        </p:nvSpPr>
        <p:spPr>
          <a:xfrm>
            <a:off x="4167102" y="3125611"/>
            <a:ext cx="380997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Sumário: </a:t>
            </a:r>
            <a:r>
              <a:rPr lang="pt-PT" sz="2800" dirty="0" smtClean="0">
                <a:solidFill>
                  <a:schemeClr val="bg1"/>
                </a:solidFill>
              </a:rPr>
              <a:t>A crise da monarquia e o Ultimato Inglês.</a:t>
            </a:r>
            <a:endParaRPr lang="pt-PT" sz="2800" dirty="0">
              <a:solidFill>
                <a:schemeClr val="bg1"/>
              </a:solidFill>
            </a:endParaRPr>
          </a:p>
        </p:txBody>
      </p:sp>
      <p:sp>
        <p:nvSpPr>
          <p:cNvPr id="13" name="CaixaDeTexto 12"/>
          <p:cNvSpPr txBox="1"/>
          <p:nvPr/>
        </p:nvSpPr>
        <p:spPr>
          <a:xfrm>
            <a:off x="9374370" y="4425119"/>
            <a:ext cx="25822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Puzzle: </a:t>
            </a:r>
            <a:r>
              <a:rPr lang="pt-PT" sz="2000" dirty="0" smtClean="0">
                <a:solidFill>
                  <a:schemeClr val="bg1"/>
                </a:solidFill>
              </a:rPr>
              <a:t>Corrida a África</a:t>
            </a:r>
            <a:endParaRPr lang="pt-PT" sz="2000" dirty="0">
              <a:solidFill>
                <a:schemeClr val="bg1"/>
              </a:solidFill>
            </a:endParaRPr>
          </a:p>
        </p:txBody>
      </p:sp>
      <p:sp>
        <p:nvSpPr>
          <p:cNvPr id="16" name="CaixaDeTexto 15"/>
          <p:cNvSpPr txBox="1"/>
          <p:nvPr/>
        </p:nvSpPr>
        <p:spPr>
          <a:xfrm>
            <a:off x="272791" y="2354793"/>
            <a:ext cx="1096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pt-PT" sz="20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49778" y="2051425"/>
            <a:ext cx="46453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Aula interativa </a:t>
            </a:r>
            <a:r>
              <a:rPr lang="pt-PT" sz="4000" b="1" dirty="0" err="1">
                <a:solidFill>
                  <a:schemeClr val="bg1"/>
                </a:solidFill>
                <a:latin typeface="Calibri" panose="020F0502020204030204" pitchFamily="34" charset="0"/>
              </a:rPr>
              <a:t>n.</a:t>
            </a:r>
            <a:r>
              <a:rPr lang="pt-PT" sz="4000" b="1" baseline="30000" dirty="0" err="1">
                <a:solidFill>
                  <a:schemeClr val="bg1"/>
                </a:solidFill>
                <a:latin typeface="Calibri" panose="020F0502020204030204" pitchFamily="34" charset="0"/>
              </a:rPr>
              <a:t>o</a:t>
            </a:r>
            <a:r>
              <a:rPr lang="pt-PT" sz="4000" b="1" dirty="0">
                <a:solidFill>
                  <a:schemeClr val="bg1"/>
                </a:solidFill>
                <a:latin typeface="Calibri" panose="020F0502020204030204" pitchFamily="34" charset="0"/>
              </a:rPr>
              <a:t> 21</a:t>
            </a:r>
          </a:p>
        </p:txBody>
      </p:sp>
      <p:pic>
        <p:nvPicPr>
          <p:cNvPr id="3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671" y="4457176"/>
            <a:ext cx="423891" cy="4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3" name="Group 32"/>
          <p:cNvGrpSpPr/>
          <p:nvPr/>
        </p:nvGrpSpPr>
        <p:grpSpPr>
          <a:xfrm>
            <a:off x="10950992" y="3576860"/>
            <a:ext cx="835241" cy="826044"/>
            <a:chOff x="10950992" y="3712766"/>
            <a:chExt cx="835241" cy="826044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965078" y="3715655"/>
              <a:ext cx="821155" cy="821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" name="Picture 9" descr="C:\Users\pmpinto\Desktop\PT\2017\Sérgio Ferreira\PPTs Gifs\Elementos_Gerais_PPT\iconBrilh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0992" y="3712766"/>
              <a:ext cx="826044" cy="82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32" name="Straight Connector 31"/>
          <p:cNvCxnSpPr/>
          <p:nvPr/>
        </p:nvCxnSpPr>
        <p:spPr>
          <a:xfrm>
            <a:off x="3891516" y="2853492"/>
            <a:ext cx="4518837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 5"/>
          <p:cNvGrpSpPr/>
          <p:nvPr/>
        </p:nvGrpSpPr>
        <p:grpSpPr>
          <a:xfrm>
            <a:off x="4297726" y="6333108"/>
            <a:ext cx="3578088" cy="423891"/>
            <a:chOff x="4167102" y="6333108"/>
            <a:chExt cx="3578088" cy="423891"/>
          </a:xfrm>
        </p:grpSpPr>
        <p:pic>
          <p:nvPicPr>
            <p:cNvPr id="41" name="Picture 8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167102" y="6333108"/>
              <a:ext cx="423891" cy="423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CaixaDeTexto 16"/>
            <p:cNvSpPr txBox="1"/>
            <p:nvPr/>
          </p:nvSpPr>
          <p:spPr>
            <a:xfrm>
              <a:off x="4590993" y="6347004"/>
              <a:ext cx="315419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PT" sz="2000" dirty="0">
                  <a:solidFill>
                    <a:schemeClr val="bg1"/>
                  </a:solidFill>
                </a:rPr>
                <a:t>Disponível no 20 Aula Digital</a:t>
              </a:r>
            </a:p>
          </p:txBody>
        </p:sp>
      </p:grp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18992" y="1627253"/>
            <a:ext cx="2051495" cy="403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aixaDeTexto 12"/>
          <p:cNvSpPr txBox="1"/>
          <p:nvPr/>
        </p:nvSpPr>
        <p:spPr>
          <a:xfrm>
            <a:off x="9374370" y="2254265"/>
            <a:ext cx="16176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 smtClean="0">
                <a:solidFill>
                  <a:schemeClr val="bg1"/>
                </a:solidFill>
              </a:rPr>
              <a:t>O </a:t>
            </a:r>
            <a:r>
              <a:rPr lang="pt-PT" sz="2000" dirty="0">
                <a:solidFill>
                  <a:schemeClr val="bg1"/>
                </a:solidFill>
              </a:rPr>
              <a:t>ultimato </a:t>
            </a:r>
            <a:r>
              <a:rPr lang="pt-PT" sz="2000" dirty="0" smtClean="0">
                <a:solidFill>
                  <a:schemeClr val="bg1"/>
                </a:solidFill>
              </a:rPr>
              <a:t>de</a:t>
            </a:r>
          </a:p>
          <a:p>
            <a:r>
              <a:rPr lang="pt-PT" sz="2000" dirty="0" smtClean="0">
                <a:solidFill>
                  <a:schemeClr val="bg1"/>
                </a:solidFill>
              </a:rPr>
              <a:t>1890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0944650" y="1398284"/>
            <a:ext cx="837832" cy="826044"/>
            <a:chOff x="10944650" y="1398284"/>
            <a:chExt cx="837832" cy="826044"/>
          </a:xfrm>
        </p:grpSpPr>
        <p:pic>
          <p:nvPicPr>
            <p:cNvPr id="22" name="Picture 2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961327" y="1398840"/>
              <a:ext cx="821155" cy="82115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9" descr="C:\Users\pmpinto\Desktop\PT\2017\Sérgio Ferreira\PPTs Gifs\Elementos_Gerais_PPT\iconBrilh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44650" y="1398284"/>
              <a:ext cx="826044" cy="8260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0671" y="2290426"/>
            <a:ext cx="423891" cy="4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CaixaDeTexto 12"/>
          <p:cNvSpPr txBox="1"/>
          <p:nvPr/>
        </p:nvSpPr>
        <p:spPr>
          <a:xfrm>
            <a:off x="9377908" y="4971262"/>
            <a:ext cx="18112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dirty="0">
                <a:solidFill>
                  <a:schemeClr val="bg1"/>
                </a:solidFill>
              </a:rPr>
              <a:t>Vamos </a:t>
            </a:r>
            <a:r>
              <a:rPr lang="pt-PT" sz="2000" dirty="0" smtClean="0">
                <a:solidFill>
                  <a:schemeClr val="bg1"/>
                </a:solidFill>
              </a:rPr>
              <a:t>historiar</a:t>
            </a:r>
          </a:p>
          <a:p>
            <a:r>
              <a:rPr lang="pt-PT" sz="2000" dirty="0" smtClean="0">
                <a:solidFill>
                  <a:schemeClr val="bg1"/>
                </a:solidFill>
              </a:rPr>
              <a:t>(domínio </a:t>
            </a:r>
            <a:r>
              <a:rPr lang="pt-PT" sz="2000" dirty="0">
                <a:solidFill>
                  <a:schemeClr val="bg1"/>
                </a:solidFill>
              </a:rPr>
              <a:t>E)</a:t>
            </a:r>
          </a:p>
        </p:txBody>
      </p:sp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4209" y="4960787"/>
            <a:ext cx="423891" cy="42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6620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9" grpId="0"/>
      <p:bldP spid="2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2"/>
          <p:cNvSpPr txBox="1"/>
          <p:nvPr/>
        </p:nvSpPr>
        <p:spPr>
          <a:xfrm>
            <a:off x="1081364" y="589338"/>
            <a:ext cx="9983810" cy="2215991"/>
          </a:xfrm>
          <a:prstGeom prst="rect">
            <a:avLst/>
          </a:prstGeom>
          <a:noFill/>
          <a:effectLst>
            <a:outerShdw blurRad="25400" dist="88900" dir="30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PT" sz="13800" b="1" dirty="0">
                <a:solidFill>
                  <a:schemeClr val="bg1"/>
                </a:solidFill>
              </a:rPr>
              <a:t>TPC</a:t>
            </a:r>
          </a:p>
        </p:txBody>
      </p:sp>
      <p:sp>
        <p:nvSpPr>
          <p:cNvPr id="13" name="TextBox 7"/>
          <p:cNvSpPr txBox="1"/>
          <p:nvPr/>
        </p:nvSpPr>
        <p:spPr>
          <a:xfrm>
            <a:off x="5761702" y="2920876"/>
            <a:ext cx="6093393" cy="2308324"/>
          </a:xfrm>
          <a:prstGeom prst="rect">
            <a:avLst/>
          </a:prstGeom>
          <a:noFill/>
          <a:effectLst>
            <a:outerShdw blurRad="25400" dist="38100" dir="3000000" algn="tl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pt-PT" sz="4800" b="1" dirty="0">
                <a:solidFill>
                  <a:schemeClr val="bg1"/>
                </a:solidFill>
              </a:rPr>
              <a:t>Resolve a atividade </a:t>
            </a:r>
            <a:r>
              <a:rPr lang="pt-PT" sz="4800" b="1" dirty="0">
                <a:solidFill>
                  <a:srgbClr val="E74F24"/>
                </a:solidFill>
              </a:rPr>
              <a:t>21 </a:t>
            </a:r>
          </a:p>
          <a:p>
            <a:pPr algn="ctr"/>
            <a:r>
              <a:rPr lang="pt-PT" sz="4800" b="1" dirty="0">
                <a:solidFill>
                  <a:schemeClr val="bg1"/>
                </a:solidFill>
              </a:rPr>
              <a:t>da página </a:t>
            </a:r>
            <a:r>
              <a:rPr lang="pt-PT" sz="4800" b="1" dirty="0">
                <a:solidFill>
                  <a:srgbClr val="E74F24"/>
                </a:solidFill>
              </a:rPr>
              <a:t>28 </a:t>
            </a:r>
            <a:r>
              <a:rPr lang="pt-PT" sz="4800" b="1" dirty="0">
                <a:solidFill>
                  <a:schemeClr val="bg1"/>
                </a:solidFill>
              </a:rPr>
              <a:t>do teu </a:t>
            </a:r>
          </a:p>
          <a:p>
            <a:pPr algn="ctr"/>
            <a:r>
              <a:rPr lang="pt-PT" sz="4800" b="1" dirty="0">
                <a:solidFill>
                  <a:schemeClr val="bg1"/>
                </a:solidFill>
              </a:rPr>
              <a:t>Caderno de Atividades.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2" y="3119568"/>
            <a:ext cx="4943228" cy="37357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m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2050" name="Picture 2" descr="C:\Users\pmpinto\Desktop\PT\2017\Sérgio Ferreira\PPTs Gifs\Elementos_Gerais_PPT\icon_ASA_aul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34" y="6036762"/>
            <a:ext cx="798700" cy="74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9453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35" y="2134217"/>
            <a:ext cx="5189878" cy="468410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172035" y="740828"/>
            <a:ext cx="11053859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 No mapa:</a:t>
            </a:r>
          </a:p>
        </p:txBody>
      </p:sp>
      <p:pic>
        <p:nvPicPr>
          <p:cNvPr id="12" name="Imagem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189285" y="1278244"/>
            <a:ext cx="677925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1.1. </a:t>
            </a:r>
            <a:r>
              <a:rPr lang="pt-PT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pinta 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cor-de-rosa os territórios reivindicados por Portugal em África.</a:t>
            </a:r>
          </a:p>
        </p:txBody>
      </p:sp>
      <p:sp>
        <p:nvSpPr>
          <p:cNvPr id="15" name="Retângulo 14"/>
          <p:cNvSpPr/>
          <p:nvPr/>
        </p:nvSpPr>
        <p:spPr>
          <a:xfrm>
            <a:off x="196832" y="2107538"/>
            <a:ext cx="652908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1.2. </a:t>
            </a:r>
            <a:r>
              <a:rPr lang="pt-PT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identifica 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nas quadrículas: com o </a:t>
            </a:r>
            <a:r>
              <a:rPr lang="pt-PT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nº 1 , 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Angola; com o </a:t>
            </a:r>
            <a:r>
              <a:rPr lang="pt-PT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nº 2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Moçambique.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535" y="2134420"/>
            <a:ext cx="5189880" cy="4683698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9488032" y="4544840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>
                <a:solidFill>
                  <a:schemeClr val="accent6"/>
                </a:solidFill>
              </a:rPr>
              <a:t>1</a:t>
            </a:r>
          </a:p>
        </p:txBody>
      </p:sp>
      <p:sp>
        <p:nvSpPr>
          <p:cNvPr id="20" name="CaixaDeTexto 19"/>
          <p:cNvSpPr txBox="1"/>
          <p:nvPr/>
        </p:nvSpPr>
        <p:spPr>
          <a:xfrm>
            <a:off x="10941897" y="5086539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000" b="1" dirty="0">
                <a:solidFill>
                  <a:schemeClr val="accent6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1852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72035" y="740828"/>
            <a:ext cx="11053859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Explica a atitude dos ingleses representada no documento 2.</a:t>
            </a:r>
          </a:p>
        </p:txBody>
      </p:sp>
      <p:pic>
        <p:nvPicPr>
          <p:cNvPr id="12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sp>
        <p:nvSpPr>
          <p:cNvPr id="11" name="Retângulo 10"/>
          <p:cNvSpPr/>
          <p:nvPr/>
        </p:nvSpPr>
        <p:spPr>
          <a:xfrm>
            <a:off x="172035" y="1242003"/>
            <a:ext cx="60204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400" b="1" dirty="0" smtClean="0">
                <a:solidFill>
                  <a:srgbClr val="FFFF00"/>
                </a:solidFill>
                <a:cs typeface="Times" panose="02020603050405020304" pitchFamily="18" charset="0"/>
              </a:rPr>
              <a:t>R – Após </a:t>
            </a:r>
            <a:r>
              <a:rPr lang="pt-PT" sz="2400" b="1" dirty="0">
                <a:solidFill>
                  <a:srgbClr val="FFFF00"/>
                </a:solidFill>
                <a:cs typeface="Times" panose="02020603050405020304" pitchFamily="18" charset="0"/>
              </a:rPr>
              <a:t>Portugal apresentar o Mapa </a:t>
            </a:r>
            <a:r>
              <a:rPr lang="pt-PT" sz="2400" b="1" dirty="0" err="1" smtClean="0">
                <a:solidFill>
                  <a:srgbClr val="FFFF00"/>
                </a:solidFill>
                <a:cs typeface="Times" panose="02020603050405020304" pitchFamily="18" charset="0"/>
              </a:rPr>
              <a:t>Cor-de</a:t>
            </a:r>
            <a:r>
              <a:rPr lang="pt-PT" sz="2400" b="1" dirty="0" smtClean="0">
                <a:solidFill>
                  <a:srgbClr val="FFFF00"/>
                </a:solidFill>
                <a:cs typeface="Times" panose="02020603050405020304" pitchFamily="18" charset="0"/>
              </a:rPr>
              <a:t>-   -Rosa </a:t>
            </a:r>
            <a:r>
              <a:rPr lang="pt-PT" sz="2400" b="1" dirty="0">
                <a:solidFill>
                  <a:srgbClr val="FFFF00"/>
                </a:solidFill>
                <a:cs typeface="Times" panose="02020603050405020304" pitchFamily="18" charset="0"/>
              </a:rPr>
              <a:t>a outros países, onde marcava como seus os territórios entre Angola e Moçambique, a Inglaterra enviou um ultimato ao rei português. </a:t>
            </a:r>
            <a:endParaRPr lang="pt-PT" sz="2400" b="1" dirty="0" smtClean="0">
              <a:solidFill>
                <a:srgbClr val="FFFF00"/>
              </a:solidFill>
              <a:cs typeface="Times" panose="02020603050405020304" pitchFamily="18" charset="0"/>
            </a:endParaRPr>
          </a:p>
          <a:p>
            <a:r>
              <a:rPr lang="pt-PT" sz="2400" b="1" dirty="0" smtClean="0">
                <a:solidFill>
                  <a:srgbClr val="FFFF00"/>
                </a:solidFill>
                <a:cs typeface="Times" panose="02020603050405020304" pitchFamily="18" charset="0"/>
              </a:rPr>
              <a:t>A </a:t>
            </a:r>
            <a:r>
              <a:rPr lang="pt-PT" sz="2400" b="1" dirty="0">
                <a:solidFill>
                  <a:srgbClr val="FFFF00"/>
                </a:solidFill>
                <a:cs typeface="Times" panose="02020603050405020304" pitchFamily="18" charset="0"/>
              </a:rPr>
              <a:t>Inglaterra também queria ficar com essas terras, pois desejava construir uma linha férrea desde o Cairo até ao Cabo.</a:t>
            </a: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2514" y="2531958"/>
            <a:ext cx="5914276" cy="414590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1532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ângulo 8"/>
          <p:cNvSpPr/>
          <p:nvPr/>
        </p:nvSpPr>
        <p:spPr>
          <a:xfrm>
            <a:off x="172035" y="740828"/>
            <a:ext cx="11869074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 Assinala com um </a:t>
            </a:r>
            <a:r>
              <a:rPr lang="pt-PT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 expressões relacionadas com o descrédito da Monarquia e com</a:t>
            </a:r>
            <a:r>
              <a:rPr lang="pt-PT" sz="2400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PT" sz="2400" b="1" dirty="0">
                <a:solidFill>
                  <a:srgbClr val="FFFF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pt-PT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as relacionadas com a nova corrida dos países europeus pela posse de territórios em África.</a:t>
            </a:r>
          </a:p>
        </p:txBody>
      </p:sp>
      <p:pic>
        <p:nvPicPr>
          <p:cNvPr id="12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750132"/>
              </p:ext>
            </p:extLst>
          </p:nvPr>
        </p:nvGraphicFramePr>
        <p:xfrm>
          <a:off x="301262" y="1768955"/>
          <a:ext cx="10005849" cy="4132408"/>
        </p:xfrm>
        <a:graphic>
          <a:graphicData uri="http://schemas.openxmlformats.org/drawingml/2006/table">
            <a:tbl>
              <a:tblPr firstRow="1" firstCol="1" bandRow="1">
                <a:effectLst/>
                <a:tableStyleId>{5C22544A-7EE6-4342-B048-85BDC9FD1C3A}</a:tableStyleId>
              </a:tblPr>
              <a:tblGrid>
                <a:gridCol w="658405">
                  <a:extLst>
                    <a:ext uri="{9D8B030D-6E8A-4147-A177-3AD203B41FA5}">
                      <a16:colId xmlns:a16="http://schemas.microsoft.com/office/drawing/2014/main" xmlns="" val="3746879741"/>
                    </a:ext>
                  </a:extLst>
                </a:gridCol>
                <a:gridCol w="9347444">
                  <a:extLst>
                    <a:ext uri="{9D8B030D-6E8A-4147-A177-3AD203B41FA5}">
                      <a16:colId xmlns:a16="http://schemas.microsoft.com/office/drawing/2014/main" xmlns="" val="1193284184"/>
                    </a:ext>
                  </a:extLst>
                </a:gridCol>
              </a:tblGrid>
              <a:tr h="567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PT" sz="20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a) Conhecimento </a:t>
                      </a:r>
                      <a:r>
                        <a:rPr lang="pt-PT" sz="20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das riquezas do interior de África por parte dos europeus.</a:t>
                      </a:r>
                      <a:endParaRPr lang="pt-PT" sz="2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487427020"/>
                  </a:ext>
                </a:extLst>
              </a:tr>
              <a:tr h="5570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b) Mapa Cor-de-Rosa</a:t>
                      </a:r>
                      <a:endParaRPr lang="pt-PT" sz="2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520233028"/>
                  </a:ext>
                </a:extLst>
              </a:tr>
              <a:tr h="515007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c) Cedência </a:t>
                      </a:r>
                      <a:r>
                        <a:rPr lang="pt-PT" sz="20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de Portugal ao </a:t>
                      </a: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Ultimato </a:t>
                      </a:r>
                      <a:r>
                        <a:rPr lang="pt-PT" sz="20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I</a:t>
                      </a: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nglês</a:t>
                      </a:r>
                      <a:r>
                        <a:rPr lang="pt-PT" sz="20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.</a:t>
                      </a:r>
                      <a:endParaRPr lang="pt-PT" sz="2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182360320"/>
                  </a:ext>
                </a:extLst>
              </a:tr>
              <a:tr h="53602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d) Aumento </a:t>
                      </a:r>
                      <a:r>
                        <a:rPr lang="pt-PT" sz="20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 dívida externa portuguesa.</a:t>
                      </a:r>
                      <a:endParaRPr lang="pt-PT" sz="2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6720897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e) Agravamento </a:t>
                      </a:r>
                      <a:r>
                        <a:rPr lang="pt-PT" sz="2000" b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das condições de vida dos operários e dos camponeses em Portugal.</a:t>
                      </a: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20936405"/>
                  </a:ext>
                </a:extLst>
              </a:tr>
              <a:tr h="48099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f) Gastos </a:t>
                      </a:r>
                      <a:r>
                        <a:rPr lang="pt-PT" sz="20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avultados da família real.</a:t>
                      </a:r>
                      <a:endParaRPr lang="pt-PT" sz="2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799982344"/>
                  </a:ext>
                </a:extLst>
              </a:tr>
              <a:tr h="3463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pt-PT" sz="20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PT" sz="2000" b="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g) Realização </a:t>
                      </a:r>
                      <a:r>
                        <a:rPr lang="pt-PT" sz="2000" b="0" dirty="0">
                          <a:solidFill>
                            <a:schemeClr val="bg1"/>
                          </a:solidFill>
                          <a:effectLst/>
                          <a:latin typeface="+mn-lt"/>
                        </a:rPr>
                        <a:t>da Conferência de Berlim.</a:t>
                      </a:r>
                      <a:endParaRPr lang="pt-PT" sz="2000" b="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939018248"/>
                  </a:ext>
                </a:extLst>
              </a:tr>
            </a:tbl>
          </a:graphicData>
        </a:graphic>
      </p:graphicFrame>
      <p:sp>
        <p:nvSpPr>
          <p:cNvPr id="7" name="Retângulo 6"/>
          <p:cNvSpPr/>
          <p:nvPr/>
        </p:nvSpPr>
        <p:spPr>
          <a:xfrm>
            <a:off x="555968" y="2369493"/>
            <a:ext cx="35779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PT" sz="2400" b="1" dirty="0">
                <a:solidFill>
                  <a:srgbClr val="FFFF00"/>
                </a:solidFill>
              </a:rPr>
              <a:t>B</a:t>
            </a:r>
            <a:endParaRPr lang="pt-PT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55968" y="1785528"/>
            <a:ext cx="35779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PT" sz="2400" b="1" dirty="0">
                <a:solidFill>
                  <a:srgbClr val="FFFF00"/>
                </a:solidFill>
              </a:rPr>
              <a:t>B</a:t>
            </a:r>
            <a:endParaRPr lang="pt-PT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tângulo 9"/>
          <p:cNvSpPr/>
          <p:nvPr/>
        </p:nvSpPr>
        <p:spPr>
          <a:xfrm>
            <a:off x="555968" y="5270330"/>
            <a:ext cx="357790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PT" sz="2400" b="1" dirty="0">
                <a:solidFill>
                  <a:srgbClr val="FFFF00"/>
                </a:solidFill>
              </a:rPr>
              <a:t>B</a:t>
            </a:r>
            <a:endParaRPr lang="pt-PT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tângulo 12"/>
          <p:cNvSpPr/>
          <p:nvPr/>
        </p:nvSpPr>
        <p:spPr>
          <a:xfrm>
            <a:off x="555968" y="4582891"/>
            <a:ext cx="37061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PT" sz="2400" b="1" dirty="0">
                <a:solidFill>
                  <a:srgbClr val="FFFF00"/>
                </a:solidFill>
              </a:rPr>
              <a:t>A</a:t>
            </a:r>
            <a:endParaRPr lang="pt-PT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558654" y="3417789"/>
            <a:ext cx="37061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PT" sz="2400" b="1" dirty="0">
                <a:solidFill>
                  <a:srgbClr val="FFFF00"/>
                </a:solidFill>
              </a:rPr>
              <a:t>A</a:t>
            </a:r>
            <a:endParaRPr lang="pt-PT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555968" y="2915789"/>
            <a:ext cx="37061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PT" sz="2400" b="1" dirty="0">
                <a:solidFill>
                  <a:srgbClr val="FFFF00"/>
                </a:solidFill>
              </a:rPr>
              <a:t>A</a:t>
            </a:r>
            <a:endParaRPr lang="pt-PT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Retângulo 15"/>
          <p:cNvSpPr/>
          <p:nvPr/>
        </p:nvSpPr>
        <p:spPr>
          <a:xfrm>
            <a:off x="555968" y="3955598"/>
            <a:ext cx="370614" cy="4700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07000"/>
              </a:lnSpc>
            </a:pPr>
            <a:r>
              <a:rPr lang="pt-PT" sz="2400" b="1" dirty="0">
                <a:solidFill>
                  <a:srgbClr val="FFFF00"/>
                </a:solidFill>
              </a:rPr>
              <a:t>A</a:t>
            </a:r>
            <a:endParaRPr lang="pt-PT" sz="2400" b="1" dirty="0">
              <a:solidFill>
                <a:srgbClr val="FFFF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Conector reto 3"/>
          <p:cNvCxnSpPr/>
          <p:nvPr/>
        </p:nvCxnSpPr>
        <p:spPr>
          <a:xfrm>
            <a:off x="926582" y="1819747"/>
            <a:ext cx="0" cy="38901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Grupo 2"/>
          <p:cNvGrpSpPr/>
          <p:nvPr/>
        </p:nvGrpSpPr>
        <p:grpSpPr>
          <a:xfrm>
            <a:off x="9992505" y="5319422"/>
            <a:ext cx="2215397" cy="769441"/>
            <a:chOff x="9027746" y="5001370"/>
            <a:chExt cx="3164253" cy="769441"/>
          </a:xfrm>
        </p:grpSpPr>
        <p:sp>
          <p:nvSpPr>
            <p:cNvPr id="18" name="Retângulo 17"/>
            <p:cNvSpPr/>
            <p:nvPr/>
          </p:nvSpPr>
          <p:spPr>
            <a:xfrm>
              <a:off x="9027746" y="5001370"/>
              <a:ext cx="3164253" cy="7694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19" name="CaixaDeTexto 18"/>
            <p:cNvSpPr txBox="1"/>
            <p:nvPr/>
          </p:nvSpPr>
          <p:spPr>
            <a:xfrm>
              <a:off x="9223353" y="5001370"/>
              <a:ext cx="166260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4400" b="1" dirty="0">
                  <a:solidFill>
                    <a:srgbClr val="8E3517"/>
                  </a:solidFill>
                </a:rPr>
                <a:t>Fim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7208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 rot="21425454">
            <a:off x="421110" y="715033"/>
            <a:ext cx="850462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Nas duas últimas décadas do século XIX, Portugal enfrentou muitas dificuldades.</a:t>
            </a:r>
            <a:br>
              <a:rPr lang="pt-PT" sz="2800" dirty="0">
                <a:solidFill>
                  <a:schemeClr val="bg1"/>
                </a:solidFill>
              </a:rPr>
            </a:br>
            <a:r>
              <a:rPr lang="pt-PT" sz="2800" dirty="0">
                <a:solidFill>
                  <a:schemeClr val="bg1"/>
                </a:solidFill>
              </a:rPr>
              <a:t>Vamos saber porquê.</a:t>
            </a:r>
          </a:p>
        </p:txBody>
      </p:sp>
      <p:pic>
        <p:nvPicPr>
          <p:cNvPr id="6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8" name="Picture 2" descr="C:\Users\pmpinto\Desktop\PT\2017\Sérgio Ferreira\Pos Demo\E1\Aula_21\re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6846" y="625536"/>
            <a:ext cx="4098593" cy="6232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2"/>
          <p:cNvGrpSpPr/>
          <p:nvPr/>
        </p:nvGrpSpPr>
        <p:grpSpPr>
          <a:xfrm>
            <a:off x="9009043" y="-1321689"/>
            <a:ext cx="1316779" cy="970287"/>
            <a:chOff x="9009043" y="-39189"/>
            <a:chExt cx="1316779" cy="970287"/>
          </a:xfrm>
        </p:grpSpPr>
        <p:sp>
          <p:nvSpPr>
            <p:cNvPr id="9" name="Rectangle 2"/>
            <p:cNvSpPr/>
            <p:nvPr/>
          </p:nvSpPr>
          <p:spPr>
            <a:xfrm>
              <a:off x="9009043" y="580957"/>
              <a:ext cx="1316779" cy="35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accent1">
                      <a:lumMod val="50000"/>
                    </a:schemeClr>
                  </a:solidFill>
                </a:rPr>
                <a:t>D. Carlos </a:t>
              </a:r>
              <a:r>
                <a:rPr lang="pt-PT" sz="2000" dirty="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</a:p>
          </p:txBody>
        </p:sp>
        <p:cxnSp>
          <p:nvCxnSpPr>
            <p:cNvPr id="10" name="Straight Connector 7"/>
            <p:cNvCxnSpPr>
              <a:stCxn id="9" idx="0"/>
            </p:cNvCxnSpPr>
            <p:nvPr/>
          </p:nvCxnSpPr>
          <p:spPr>
            <a:xfrm flipH="1" flipV="1">
              <a:off x="9667432" y="-39189"/>
              <a:ext cx="1" cy="62014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1"/>
          <p:cNvGrpSpPr/>
          <p:nvPr/>
        </p:nvGrpSpPr>
        <p:grpSpPr>
          <a:xfrm>
            <a:off x="12427697" y="1450503"/>
            <a:ext cx="2428537" cy="350141"/>
            <a:chOff x="10325822" y="1450503"/>
            <a:chExt cx="2428537" cy="350141"/>
          </a:xfrm>
        </p:grpSpPr>
        <p:sp>
          <p:nvSpPr>
            <p:cNvPr id="12" name="Rectangle 6"/>
            <p:cNvSpPr/>
            <p:nvPr/>
          </p:nvSpPr>
          <p:spPr>
            <a:xfrm>
              <a:off x="10325822" y="1450503"/>
              <a:ext cx="1316779" cy="35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accent1">
                      <a:lumMod val="50000"/>
                    </a:schemeClr>
                  </a:solidFill>
                </a:rPr>
                <a:t>D. Amélia</a:t>
              </a:r>
              <a:endParaRPr lang="pt-PT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3" name="Straight Connector 9"/>
            <p:cNvCxnSpPr>
              <a:endCxn id="12" idx="3"/>
            </p:cNvCxnSpPr>
            <p:nvPr/>
          </p:nvCxnSpPr>
          <p:spPr>
            <a:xfrm flipH="1">
              <a:off x="11642601" y="1625574"/>
              <a:ext cx="1111758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552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705E-6 -2.10916E-6 L -2.12705E-6 0.18594 " pathEditMode="relative" rAng="0" ptsTypes="AA">
                                      <p:cBhvr>
                                        <p:cTn id="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086E-6 2.23867E-6 L -0.18888 -0.00093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>
            <a:off x="380132" y="853464"/>
            <a:ext cx="526330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O que levou à crise da Monarquia?</a:t>
            </a:r>
          </a:p>
        </p:txBody>
      </p:sp>
      <p:pic>
        <p:nvPicPr>
          <p:cNvPr id="5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8" name="Picture 2" descr="C:\Users\pmpinto\Desktop\PT\2017\Sérgio Ferreira\Pos Demo\E1\Aula_21\re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6846" y="625536"/>
            <a:ext cx="4098593" cy="6232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12"/>
          <p:cNvGrpSpPr/>
          <p:nvPr/>
        </p:nvGrpSpPr>
        <p:grpSpPr>
          <a:xfrm>
            <a:off x="9009043" y="-1321689"/>
            <a:ext cx="1316779" cy="970287"/>
            <a:chOff x="9009043" y="-39189"/>
            <a:chExt cx="1316779" cy="970287"/>
          </a:xfrm>
        </p:grpSpPr>
        <p:sp>
          <p:nvSpPr>
            <p:cNvPr id="9" name="Rectangle 2"/>
            <p:cNvSpPr/>
            <p:nvPr/>
          </p:nvSpPr>
          <p:spPr>
            <a:xfrm>
              <a:off x="9009043" y="580957"/>
              <a:ext cx="1316779" cy="35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accent1">
                      <a:lumMod val="50000"/>
                    </a:schemeClr>
                  </a:solidFill>
                </a:rPr>
                <a:t>D. Carlos </a:t>
              </a:r>
              <a:r>
                <a:rPr lang="pt-PT" sz="2000" dirty="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</a:p>
          </p:txBody>
        </p:sp>
        <p:cxnSp>
          <p:nvCxnSpPr>
            <p:cNvPr id="10" name="Straight Connector 7"/>
            <p:cNvCxnSpPr>
              <a:stCxn id="9" idx="0"/>
            </p:cNvCxnSpPr>
            <p:nvPr/>
          </p:nvCxnSpPr>
          <p:spPr>
            <a:xfrm flipH="1" flipV="1">
              <a:off x="9667432" y="-39189"/>
              <a:ext cx="1" cy="62014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1"/>
          <p:cNvGrpSpPr/>
          <p:nvPr/>
        </p:nvGrpSpPr>
        <p:grpSpPr>
          <a:xfrm>
            <a:off x="12427697" y="1450503"/>
            <a:ext cx="2428537" cy="350141"/>
            <a:chOff x="10325822" y="1450503"/>
            <a:chExt cx="2428537" cy="350141"/>
          </a:xfrm>
        </p:grpSpPr>
        <p:sp>
          <p:nvSpPr>
            <p:cNvPr id="12" name="Rectangle 6"/>
            <p:cNvSpPr/>
            <p:nvPr/>
          </p:nvSpPr>
          <p:spPr>
            <a:xfrm>
              <a:off x="10325822" y="1450503"/>
              <a:ext cx="1316779" cy="35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accent1">
                      <a:lumMod val="50000"/>
                    </a:schemeClr>
                  </a:solidFill>
                </a:rPr>
                <a:t>D. Amélia</a:t>
              </a:r>
              <a:endParaRPr lang="pt-PT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3" name="Straight Connector 9"/>
            <p:cNvCxnSpPr>
              <a:endCxn id="12" idx="3"/>
            </p:cNvCxnSpPr>
            <p:nvPr/>
          </p:nvCxnSpPr>
          <p:spPr>
            <a:xfrm flipH="1">
              <a:off x="11642601" y="1625574"/>
              <a:ext cx="1111758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1922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705E-6 -2.10916E-6 L -2.12705E-6 0.1859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086E-6 2.23867E-6 L -0.18888 -0.00093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ângulo 9"/>
          <p:cNvSpPr/>
          <p:nvPr/>
        </p:nvSpPr>
        <p:spPr>
          <a:xfrm>
            <a:off x="380132" y="844020"/>
            <a:ext cx="72146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Como foi Portugal prejudicado na </a:t>
            </a:r>
            <a:r>
              <a:rPr lang="pt-PT" sz="2800" dirty="0" smtClean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Conferência </a:t>
            </a:r>
            <a:r>
              <a:rPr lang="pt-PT" sz="2800" dirty="0">
                <a:solidFill>
                  <a:schemeClr val="bg1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Berlim?</a:t>
            </a:r>
            <a:endParaRPr lang="pt-PT" sz="3600" dirty="0">
              <a:solidFill>
                <a:schemeClr val="bg1"/>
              </a:solidFill>
            </a:endParaRPr>
          </a:p>
        </p:txBody>
      </p:sp>
      <p:pic>
        <p:nvPicPr>
          <p:cNvPr id="6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7" name="Picture 2" descr="C:\Users\pmpinto\Desktop\PT\2017\Sérgio Ferreira\Pos Demo\E1\Aula_21\re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6846" y="625536"/>
            <a:ext cx="4098593" cy="6232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12"/>
          <p:cNvGrpSpPr/>
          <p:nvPr/>
        </p:nvGrpSpPr>
        <p:grpSpPr>
          <a:xfrm>
            <a:off x="9009043" y="-1321689"/>
            <a:ext cx="1316779" cy="970287"/>
            <a:chOff x="9009043" y="-39189"/>
            <a:chExt cx="1316779" cy="970287"/>
          </a:xfrm>
        </p:grpSpPr>
        <p:sp>
          <p:nvSpPr>
            <p:cNvPr id="11" name="Rectangle 2"/>
            <p:cNvSpPr/>
            <p:nvPr/>
          </p:nvSpPr>
          <p:spPr>
            <a:xfrm>
              <a:off x="9009043" y="580957"/>
              <a:ext cx="1316779" cy="35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accent1">
                      <a:lumMod val="50000"/>
                    </a:schemeClr>
                  </a:solidFill>
                </a:rPr>
                <a:t>D. Carlos </a:t>
              </a:r>
              <a:r>
                <a:rPr lang="pt-PT" sz="2000" dirty="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</a:p>
          </p:txBody>
        </p:sp>
        <p:cxnSp>
          <p:nvCxnSpPr>
            <p:cNvPr id="12" name="Straight Connector 7"/>
            <p:cNvCxnSpPr>
              <a:stCxn id="11" idx="0"/>
            </p:cNvCxnSpPr>
            <p:nvPr/>
          </p:nvCxnSpPr>
          <p:spPr>
            <a:xfrm flipH="1" flipV="1">
              <a:off x="9667432" y="-39189"/>
              <a:ext cx="1" cy="62014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1"/>
          <p:cNvGrpSpPr/>
          <p:nvPr/>
        </p:nvGrpSpPr>
        <p:grpSpPr>
          <a:xfrm>
            <a:off x="12427697" y="1450503"/>
            <a:ext cx="2428537" cy="350141"/>
            <a:chOff x="10325822" y="1450503"/>
            <a:chExt cx="2428537" cy="350141"/>
          </a:xfrm>
        </p:grpSpPr>
        <p:sp>
          <p:nvSpPr>
            <p:cNvPr id="14" name="Rectangle 6"/>
            <p:cNvSpPr/>
            <p:nvPr/>
          </p:nvSpPr>
          <p:spPr>
            <a:xfrm>
              <a:off x="10325822" y="1450503"/>
              <a:ext cx="1316779" cy="35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accent1">
                      <a:lumMod val="50000"/>
                    </a:schemeClr>
                  </a:solidFill>
                </a:rPr>
                <a:t>D. Amélia</a:t>
              </a:r>
              <a:endParaRPr lang="pt-PT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5" name="Straight Connector 9"/>
            <p:cNvCxnSpPr>
              <a:endCxn id="14" idx="3"/>
            </p:cNvCxnSpPr>
            <p:nvPr/>
          </p:nvCxnSpPr>
          <p:spPr>
            <a:xfrm flipH="1">
              <a:off x="11642601" y="1625574"/>
              <a:ext cx="1111758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5415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705E-6 -2.10916E-6 L -2.12705E-6 0.1859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086E-6 2.23867E-6 L -0.18888 -0.00093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82489" y="853464"/>
            <a:ext cx="55460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PT" sz="2800" dirty="0">
                <a:solidFill>
                  <a:schemeClr val="bg1"/>
                </a:solidFill>
              </a:rPr>
              <a:t>Porque aconteceu o Ultimato Inglês?</a:t>
            </a:r>
          </a:p>
        </p:txBody>
      </p:sp>
      <p:pic>
        <p:nvPicPr>
          <p:cNvPr id="5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8" name="Picture 2" descr="C:\Users\pmpinto\Desktop\PT\2017\Sérgio Ferreira\Pos Demo\E1\Aula_21\rei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16846" y="625536"/>
            <a:ext cx="4098593" cy="623246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12"/>
          <p:cNvGrpSpPr/>
          <p:nvPr/>
        </p:nvGrpSpPr>
        <p:grpSpPr>
          <a:xfrm>
            <a:off x="9009043" y="-1321689"/>
            <a:ext cx="1316779" cy="970287"/>
            <a:chOff x="9009043" y="-39189"/>
            <a:chExt cx="1316779" cy="970287"/>
          </a:xfrm>
        </p:grpSpPr>
        <p:sp>
          <p:nvSpPr>
            <p:cNvPr id="9" name="Rectangle 2"/>
            <p:cNvSpPr/>
            <p:nvPr/>
          </p:nvSpPr>
          <p:spPr>
            <a:xfrm>
              <a:off x="9009043" y="580957"/>
              <a:ext cx="1316779" cy="35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accent1">
                      <a:lumMod val="50000"/>
                    </a:schemeClr>
                  </a:solidFill>
                </a:rPr>
                <a:t>D. Carlos </a:t>
              </a:r>
              <a:r>
                <a:rPr lang="pt-PT" sz="2000" dirty="0">
                  <a:solidFill>
                    <a:schemeClr val="accent1">
                      <a:lumMod val="50000"/>
                    </a:schemeClr>
                  </a:solidFill>
                </a:rPr>
                <a:t>I</a:t>
              </a:r>
            </a:p>
          </p:txBody>
        </p:sp>
        <p:cxnSp>
          <p:nvCxnSpPr>
            <p:cNvPr id="10" name="Straight Connector 7"/>
            <p:cNvCxnSpPr>
              <a:stCxn id="9" idx="0"/>
            </p:cNvCxnSpPr>
            <p:nvPr/>
          </p:nvCxnSpPr>
          <p:spPr>
            <a:xfrm flipH="1" flipV="1">
              <a:off x="9667432" y="-39189"/>
              <a:ext cx="1" cy="620146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1"/>
          <p:cNvGrpSpPr/>
          <p:nvPr/>
        </p:nvGrpSpPr>
        <p:grpSpPr>
          <a:xfrm>
            <a:off x="12427697" y="1450503"/>
            <a:ext cx="2428537" cy="350141"/>
            <a:chOff x="10325822" y="1450503"/>
            <a:chExt cx="2428537" cy="350141"/>
          </a:xfrm>
        </p:grpSpPr>
        <p:sp>
          <p:nvSpPr>
            <p:cNvPr id="12" name="Rectangle 6"/>
            <p:cNvSpPr/>
            <p:nvPr/>
          </p:nvSpPr>
          <p:spPr>
            <a:xfrm>
              <a:off x="10325822" y="1450503"/>
              <a:ext cx="1316779" cy="3501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PT" sz="2000" b="1" dirty="0">
                  <a:solidFill>
                    <a:schemeClr val="accent1">
                      <a:lumMod val="50000"/>
                    </a:schemeClr>
                  </a:solidFill>
                </a:rPr>
                <a:t>D. Amélia</a:t>
              </a:r>
              <a:endParaRPr lang="pt-PT" sz="2000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  <p:cxnSp>
          <p:nvCxnSpPr>
            <p:cNvPr id="13" name="Straight Connector 9"/>
            <p:cNvCxnSpPr>
              <a:endCxn id="12" idx="3"/>
            </p:cNvCxnSpPr>
            <p:nvPr/>
          </p:nvCxnSpPr>
          <p:spPr>
            <a:xfrm flipH="1">
              <a:off x="11642601" y="1625574"/>
              <a:ext cx="1111758" cy="0"/>
            </a:xfrm>
            <a:prstGeom prst="line">
              <a:avLst/>
            </a:prstGeom>
            <a:ln w="19050">
              <a:solidFill>
                <a:schemeClr val="bg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8875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12705E-6 -2.10916E-6 L -2.12705E-6 0.18594 " pathEditMode="relative" rAng="0" ptsTypes="AA">
                                      <p:cBhvr>
                                        <p:cTn id="11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297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9086E-6 2.23867E-6 L -0.18888 -0.00093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/>
          <p:cNvSpPr/>
          <p:nvPr/>
        </p:nvSpPr>
        <p:spPr>
          <a:xfrm rot="21390666">
            <a:off x="1919092" y="1329718"/>
            <a:ext cx="8150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PT" sz="2800" dirty="0">
                <a:solidFill>
                  <a:schemeClr val="bg1"/>
                </a:solidFill>
              </a:rPr>
              <a:t> Para saberes como tudo isto aconteceu, vais realizar as atividades das páginas 78 e 79 do teu manual.</a:t>
            </a:r>
          </a:p>
        </p:txBody>
      </p:sp>
      <p:pic>
        <p:nvPicPr>
          <p:cNvPr id="5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6538" y="2654465"/>
            <a:ext cx="3335519" cy="4203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12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/>
          <p:cNvSpPr txBox="1"/>
          <p:nvPr/>
        </p:nvSpPr>
        <p:spPr>
          <a:xfrm>
            <a:off x="2381909" y="2797620"/>
            <a:ext cx="7507336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pt-PT" sz="3600" b="1" dirty="0">
                <a:solidFill>
                  <a:schemeClr val="bg1"/>
                </a:solidFill>
              </a:rPr>
              <a:t>Vamos agora corrigir as atividades que</a:t>
            </a:r>
          </a:p>
          <a:p>
            <a:pPr algn="ctr">
              <a:lnSpc>
                <a:spcPct val="120000"/>
              </a:lnSpc>
            </a:pPr>
            <a:r>
              <a:rPr lang="pt-PT" sz="3600" b="1" dirty="0">
                <a:solidFill>
                  <a:schemeClr val="bg1"/>
                </a:solidFill>
              </a:rPr>
              <a:t>acabaste de resolver.</a:t>
            </a:r>
          </a:p>
        </p:txBody>
      </p:sp>
      <p:pic>
        <p:nvPicPr>
          <p:cNvPr id="4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158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 rot="21368500">
            <a:off x="540865" y="1094010"/>
            <a:ext cx="67576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14350" indent="-514350">
              <a:buAutoNum type="arabicPeriod"/>
            </a:pPr>
            <a:r>
              <a:rPr lang="pt-PT" sz="2800" dirty="0">
                <a:solidFill>
                  <a:schemeClr val="bg1"/>
                </a:solidFill>
                <a:cs typeface="Times" panose="02020603050405020304" pitchFamily="18" charset="0"/>
              </a:rPr>
              <a:t>Refere </a:t>
            </a:r>
            <a:r>
              <a:rPr lang="pt-PT" sz="2800">
                <a:solidFill>
                  <a:schemeClr val="bg1"/>
                </a:solidFill>
                <a:cs typeface="Times" panose="02020603050405020304" pitchFamily="18" charset="0"/>
              </a:rPr>
              <a:t>três acusações feitas à Monarquia.</a:t>
            </a:r>
            <a:endParaRPr lang="pt-PT" sz="2800" dirty="0">
              <a:solidFill>
                <a:schemeClr val="bg1"/>
              </a:solidFill>
              <a:cs typeface="Times" panose="02020603050405020304" pitchFamily="18" charset="0"/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558216" y="1994009"/>
            <a:ext cx="613722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PT" sz="2800" b="1" dirty="0">
                <a:solidFill>
                  <a:srgbClr val="FFFF00"/>
                </a:solidFill>
                <a:cs typeface="Times" panose="02020603050405020304" pitchFamily="18" charset="0"/>
              </a:rPr>
              <a:t>R – Ter endividado o país, não ter desenvolvido a indústria, o comércio e a agricultura e não ter combatido de forma eficaz o analfabetismo.</a:t>
            </a:r>
          </a:p>
        </p:txBody>
      </p:sp>
      <p:pic>
        <p:nvPicPr>
          <p:cNvPr id="9" name="Imagem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7312" y="-39189"/>
            <a:ext cx="696637" cy="783717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887" y="3362960"/>
            <a:ext cx="5294871" cy="3419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8581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1979</TotalTime>
  <Words>811</Words>
  <Application>Microsoft Office PowerPoint</Application>
  <PresentationFormat>Custom</PresentationFormat>
  <Paragraphs>111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Tema do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Sérgio Carlos Ferreira</dc:creator>
  <cp:lastModifiedBy>Sérgio Carlos Ferreira</cp:lastModifiedBy>
  <cp:revision>202</cp:revision>
  <dcterms:created xsi:type="dcterms:W3CDTF">2016-12-14T21:46:20Z</dcterms:created>
  <dcterms:modified xsi:type="dcterms:W3CDTF">2017-08-10T12:10:26Z</dcterms:modified>
</cp:coreProperties>
</file>